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66" r:id="rId3"/>
    <p:sldId id="270" r:id="rId4"/>
    <p:sldId id="261" r:id="rId5"/>
    <p:sldId id="263" r:id="rId6"/>
    <p:sldId id="275" r:id="rId7"/>
    <p:sldId id="297" r:id="rId8"/>
    <p:sldId id="298" r:id="rId9"/>
    <p:sldId id="269" r:id="rId10"/>
    <p:sldId id="272" r:id="rId11"/>
    <p:sldId id="279" r:id="rId12"/>
    <p:sldId id="271" r:id="rId13"/>
    <p:sldId id="274" r:id="rId14"/>
    <p:sldId id="276" r:id="rId15"/>
    <p:sldId id="277" r:id="rId16"/>
    <p:sldId id="278" r:id="rId17"/>
    <p:sldId id="282" r:id="rId18"/>
    <p:sldId id="283" r:id="rId19"/>
    <p:sldId id="284" r:id="rId20"/>
    <p:sldId id="285" r:id="rId21"/>
    <p:sldId id="286" r:id="rId22"/>
    <p:sldId id="287" r:id="rId23"/>
    <p:sldId id="295" r:id="rId24"/>
    <p:sldId id="296" r:id="rId25"/>
    <p:sldId id="273" r:id="rId26"/>
    <p:sldId id="294" r:id="rId27"/>
    <p:sldId id="293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Japas" initials="NJ" lastIdx="1" clrIdx="0">
    <p:extLst>
      <p:ext uri="{19B8F6BF-5375-455C-9EA6-DF929625EA0E}">
        <p15:presenceInfo xmlns:p15="http://schemas.microsoft.com/office/powerpoint/2012/main" userId="S::nicolas.japas@ironhackus.onmicrosoft.com::3fe84274-98ed-41fe-99c6-0918047c05a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8EC507-01E5-49DD-9DAE-C4C30EAAEB1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2" csCatId="colorful" phldr="1"/>
      <dgm:spPr/>
      <dgm:t>
        <a:bodyPr/>
        <a:lstStyle/>
        <a:p>
          <a:endParaRPr lang="en-US"/>
        </a:p>
      </dgm:t>
    </dgm:pt>
    <dgm:pt modelId="{A9B25DEB-D436-442F-8C64-4E31AE58F1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Section</a:t>
          </a:r>
          <a:r>
            <a:rPr lang="es-ES" dirty="0"/>
            <a:t> A</a:t>
          </a:r>
        </a:p>
        <a:p>
          <a:pPr>
            <a:lnSpc>
              <a:spcPct val="100000"/>
            </a:lnSpc>
            <a:defRPr cap="all"/>
          </a:pPr>
          <a:r>
            <a:rPr lang="es-ES" dirty="0" err="1"/>
            <a:t>What</a:t>
          </a:r>
          <a:r>
            <a:rPr lang="es-ES" dirty="0"/>
            <a:t> </a:t>
          </a:r>
          <a:r>
            <a:rPr lang="es-ES" dirty="0" err="1"/>
            <a:t>is</a:t>
          </a:r>
          <a:r>
            <a:rPr lang="es-ES" dirty="0"/>
            <a:t> Trading?</a:t>
          </a:r>
          <a:endParaRPr lang="en-US" dirty="0"/>
        </a:p>
      </dgm:t>
    </dgm:pt>
    <dgm:pt modelId="{96D18FD3-3AEB-45E3-AF75-D85289AA5D27}" type="parTrans" cxnId="{F77691C5-B7CE-4D13-96AA-AF8E96066C15}">
      <dgm:prSet/>
      <dgm:spPr/>
      <dgm:t>
        <a:bodyPr/>
        <a:lstStyle/>
        <a:p>
          <a:endParaRPr lang="en-US"/>
        </a:p>
      </dgm:t>
    </dgm:pt>
    <dgm:pt modelId="{1D45633F-2433-4B3D-8CD5-14F1C3BF4151}" type="sibTrans" cxnId="{F77691C5-B7CE-4D13-96AA-AF8E96066C15}">
      <dgm:prSet/>
      <dgm:spPr/>
      <dgm:t>
        <a:bodyPr/>
        <a:lstStyle/>
        <a:p>
          <a:endParaRPr lang="en-US"/>
        </a:p>
      </dgm:t>
    </dgm:pt>
    <dgm:pt modelId="{B6C18271-8536-4ED2-9C98-A0C619DEF0C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Section</a:t>
          </a:r>
          <a:r>
            <a:rPr lang="es-ES" dirty="0"/>
            <a:t> B</a:t>
          </a:r>
        </a:p>
        <a:p>
          <a:pPr>
            <a:lnSpc>
              <a:spcPct val="100000"/>
            </a:lnSpc>
            <a:defRPr cap="all"/>
          </a:pPr>
          <a:r>
            <a:rPr lang="es-ES" dirty="0"/>
            <a:t>Case </a:t>
          </a:r>
          <a:r>
            <a:rPr lang="es-ES" dirty="0" err="1"/>
            <a:t>study</a:t>
          </a:r>
          <a:r>
            <a:rPr lang="es-ES" dirty="0"/>
            <a:t>: bitcoin</a:t>
          </a:r>
          <a:endParaRPr lang="en-US" dirty="0"/>
        </a:p>
      </dgm:t>
    </dgm:pt>
    <dgm:pt modelId="{94604DBA-BFB2-4EB6-BC9D-684B986F2840}" type="parTrans" cxnId="{C03211BA-06F6-443B-A7C5-2E748D1B2F16}">
      <dgm:prSet/>
      <dgm:spPr/>
      <dgm:t>
        <a:bodyPr/>
        <a:lstStyle/>
        <a:p>
          <a:endParaRPr lang="en-US"/>
        </a:p>
      </dgm:t>
    </dgm:pt>
    <dgm:pt modelId="{696BFB5D-262E-406E-A883-E0EF95BEC468}" type="sibTrans" cxnId="{C03211BA-06F6-443B-A7C5-2E748D1B2F16}">
      <dgm:prSet/>
      <dgm:spPr/>
      <dgm:t>
        <a:bodyPr/>
        <a:lstStyle/>
        <a:p>
          <a:endParaRPr lang="en-US"/>
        </a:p>
      </dgm:t>
    </dgm:pt>
    <dgm:pt modelId="{7C629927-C541-430E-8851-906DEA2283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Section</a:t>
          </a:r>
          <a:r>
            <a:rPr lang="es-ES" dirty="0"/>
            <a:t> C</a:t>
          </a:r>
        </a:p>
        <a:p>
          <a:pPr>
            <a:lnSpc>
              <a:spcPct val="100000"/>
            </a:lnSpc>
            <a:defRPr cap="all"/>
          </a:pPr>
          <a:r>
            <a:rPr lang="en-US" dirty="0"/>
            <a:t>Time series using </a:t>
          </a:r>
          <a:r>
            <a:rPr lang="en-US" dirty="0" err="1"/>
            <a:t>arima</a:t>
          </a:r>
          <a:r>
            <a:rPr lang="en-US" dirty="0"/>
            <a:t> models</a:t>
          </a:r>
          <a:endParaRPr lang="es-ES" dirty="0"/>
        </a:p>
      </dgm:t>
    </dgm:pt>
    <dgm:pt modelId="{CF192C6E-0AA8-4189-A17B-DB85A2B034DA}" type="parTrans" cxnId="{F4F30FA9-95B7-46E6-990D-0D1A567FDB6A}">
      <dgm:prSet/>
      <dgm:spPr/>
      <dgm:t>
        <a:bodyPr/>
        <a:lstStyle/>
        <a:p>
          <a:endParaRPr lang="en-US"/>
        </a:p>
      </dgm:t>
    </dgm:pt>
    <dgm:pt modelId="{320753E9-D79E-4A25-9F67-6B6F18FE5B86}" type="sibTrans" cxnId="{F4F30FA9-95B7-46E6-990D-0D1A567FDB6A}">
      <dgm:prSet/>
      <dgm:spPr/>
      <dgm:t>
        <a:bodyPr/>
        <a:lstStyle/>
        <a:p>
          <a:endParaRPr lang="en-US"/>
        </a:p>
      </dgm:t>
    </dgm:pt>
    <dgm:pt modelId="{5C42BED3-F1DD-403A-862E-60CA93BFE85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Section</a:t>
          </a:r>
          <a:r>
            <a:rPr lang="es-ES" dirty="0"/>
            <a:t> D</a:t>
          </a:r>
        </a:p>
        <a:p>
          <a:pPr>
            <a:lnSpc>
              <a:spcPct val="100000"/>
            </a:lnSpc>
            <a:defRPr cap="all"/>
          </a:pPr>
          <a:r>
            <a:rPr lang="es-ES" dirty="0" err="1"/>
            <a:t>Feature</a:t>
          </a:r>
          <a:r>
            <a:rPr lang="es-ES" dirty="0"/>
            <a:t> </a:t>
          </a:r>
          <a:r>
            <a:rPr lang="es-ES" dirty="0" err="1"/>
            <a:t>Selection</a:t>
          </a:r>
          <a:endParaRPr lang="en-US" dirty="0"/>
        </a:p>
      </dgm:t>
    </dgm:pt>
    <dgm:pt modelId="{DD7C8FBE-2FC2-4A8F-85FA-8AA47963944C}" type="parTrans" cxnId="{9F7AEC06-EEE3-47B5-A65F-5F0D62FAB6E2}">
      <dgm:prSet/>
      <dgm:spPr/>
      <dgm:t>
        <a:bodyPr/>
        <a:lstStyle/>
        <a:p>
          <a:endParaRPr lang="en-US"/>
        </a:p>
      </dgm:t>
    </dgm:pt>
    <dgm:pt modelId="{E897D540-9668-488C-A11E-B1857932761E}" type="sibTrans" cxnId="{9F7AEC06-EEE3-47B5-A65F-5F0D62FAB6E2}">
      <dgm:prSet/>
      <dgm:spPr/>
      <dgm:t>
        <a:bodyPr/>
        <a:lstStyle/>
        <a:p>
          <a:endParaRPr lang="en-US"/>
        </a:p>
      </dgm:t>
    </dgm:pt>
    <dgm:pt modelId="{E1E0A567-197D-4DE8-976A-D846C288CF4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 dirty="0" err="1"/>
            <a:t>Section</a:t>
          </a:r>
          <a:r>
            <a:rPr lang="es-ES" dirty="0"/>
            <a:t> E</a:t>
          </a:r>
        </a:p>
        <a:p>
          <a:pPr>
            <a:lnSpc>
              <a:spcPct val="100000"/>
            </a:lnSpc>
            <a:defRPr cap="all"/>
          </a:pPr>
          <a:r>
            <a:rPr lang="es-ES" dirty="0" err="1"/>
            <a:t>Analysis</a:t>
          </a:r>
          <a:r>
            <a:rPr lang="es-ES" dirty="0"/>
            <a:t> and </a:t>
          </a:r>
          <a:r>
            <a:rPr lang="es-ES" dirty="0" err="1"/>
            <a:t>Prediction</a:t>
          </a:r>
          <a:endParaRPr lang="en-US" dirty="0"/>
        </a:p>
      </dgm:t>
    </dgm:pt>
    <dgm:pt modelId="{D67AC443-2256-4590-94E8-EC81A0ADC93C}" type="parTrans" cxnId="{14598633-AC80-4F44-8E50-379B4E2F0BEC}">
      <dgm:prSet/>
      <dgm:spPr/>
      <dgm:t>
        <a:bodyPr/>
        <a:lstStyle/>
        <a:p>
          <a:endParaRPr lang="es-ES"/>
        </a:p>
      </dgm:t>
    </dgm:pt>
    <dgm:pt modelId="{B9583FF6-F8C1-4020-B438-89D34DEF5C92}" type="sibTrans" cxnId="{14598633-AC80-4F44-8E50-379B4E2F0BEC}">
      <dgm:prSet/>
      <dgm:spPr/>
      <dgm:t>
        <a:bodyPr/>
        <a:lstStyle/>
        <a:p>
          <a:endParaRPr lang="es-ES"/>
        </a:p>
      </dgm:t>
    </dgm:pt>
    <dgm:pt modelId="{F8B2062D-0991-474F-99AB-B542CD32E5A1}" type="pres">
      <dgm:prSet presAssocID="{988EC507-01E5-49DD-9DAE-C4C30EAAEB15}" presName="root" presStyleCnt="0">
        <dgm:presLayoutVars>
          <dgm:dir/>
          <dgm:resizeHandles val="exact"/>
        </dgm:presLayoutVars>
      </dgm:prSet>
      <dgm:spPr/>
    </dgm:pt>
    <dgm:pt modelId="{1B000877-4461-4BC8-9A7C-ED9E1EB8E2D6}" type="pres">
      <dgm:prSet presAssocID="{A9B25DEB-D436-442F-8C64-4E31AE58F1A7}" presName="compNode" presStyleCnt="0"/>
      <dgm:spPr/>
    </dgm:pt>
    <dgm:pt modelId="{39402DBA-FDB4-458E-B6B5-3F280972529F}" type="pres">
      <dgm:prSet presAssocID="{A9B25DEB-D436-442F-8C64-4E31AE58F1A7}" presName="iconBgRect" presStyleLbl="bgShp" presStyleIdx="0" presStyleCnt="5"/>
      <dgm:spPr/>
    </dgm:pt>
    <dgm:pt modelId="{BEACA764-9452-4A58-B367-3926A3C3C236}" type="pres">
      <dgm:prSet presAssocID="{A9B25DEB-D436-442F-8C64-4E31AE58F1A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0901A65A-62EC-4399-A3E3-3876FBE3C78A}" type="pres">
      <dgm:prSet presAssocID="{A9B25DEB-D436-442F-8C64-4E31AE58F1A7}" presName="spaceRect" presStyleCnt="0"/>
      <dgm:spPr/>
    </dgm:pt>
    <dgm:pt modelId="{5F44D98A-4B93-48A3-A6E9-30E11C085731}" type="pres">
      <dgm:prSet presAssocID="{A9B25DEB-D436-442F-8C64-4E31AE58F1A7}" presName="textRect" presStyleLbl="revTx" presStyleIdx="0" presStyleCnt="5">
        <dgm:presLayoutVars>
          <dgm:chMax val="1"/>
          <dgm:chPref val="1"/>
        </dgm:presLayoutVars>
      </dgm:prSet>
      <dgm:spPr/>
    </dgm:pt>
    <dgm:pt modelId="{E75373D2-F1FD-4CE9-B187-7857BE898365}" type="pres">
      <dgm:prSet presAssocID="{1D45633F-2433-4B3D-8CD5-14F1C3BF4151}" presName="sibTrans" presStyleCnt="0"/>
      <dgm:spPr/>
    </dgm:pt>
    <dgm:pt modelId="{516C549A-C2A7-4FE5-BA4B-728EF94DDB04}" type="pres">
      <dgm:prSet presAssocID="{B6C18271-8536-4ED2-9C98-A0C619DEF0C6}" presName="compNode" presStyleCnt="0"/>
      <dgm:spPr/>
    </dgm:pt>
    <dgm:pt modelId="{EC2F4EFD-99E0-4F77-8A26-0FE1BBC7E719}" type="pres">
      <dgm:prSet presAssocID="{B6C18271-8536-4ED2-9C98-A0C619DEF0C6}" presName="iconBgRect" presStyleLbl="bgShp" presStyleIdx="1" presStyleCnt="5"/>
      <dgm:spPr/>
    </dgm:pt>
    <dgm:pt modelId="{04E3FEDE-47FD-43E9-B69D-41F8CD7B63C0}" type="pres">
      <dgm:prSet presAssocID="{B6C18271-8536-4ED2-9C98-A0C619DEF0C6}" presName="iconRect" presStyleLbl="node1" presStyleIdx="1" presStyleCnt="5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0AADC848-A26C-431D-A71E-8EE0E45CB0DA}" type="pres">
      <dgm:prSet presAssocID="{B6C18271-8536-4ED2-9C98-A0C619DEF0C6}" presName="spaceRect" presStyleCnt="0"/>
      <dgm:spPr/>
    </dgm:pt>
    <dgm:pt modelId="{059401A2-5F9A-4C0C-A843-3D1704D25E04}" type="pres">
      <dgm:prSet presAssocID="{B6C18271-8536-4ED2-9C98-A0C619DEF0C6}" presName="textRect" presStyleLbl="revTx" presStyleIdx="1" presStyleCnt="5">
        <dgm:presLayoutVars>
          <dgm:chMax val="1"/>
          <dgm:chPref val="1"/>
        </dgm:presLayoutVars>
      </dgm:prSet>
      <dgm:spPr/>
    </dgm:pt>
    <dgm:pt modelId="{143F112D-D02A-44CA-95C8-9BED835B775C}" type="pres">
      <dgm:prSet presAssocID="{696BFB5D-262E-406E-A883-E0EF95BEC468}" presName="sibTrans" presStyleCnt="0"/>
      <dgm:spPr/>
    </dgm:pt>
    <dgm:pt modelId="{DA73F6BC-6DFA-41F9-8F2E-8CD97A7643F4}" type="pres">
      <dgm:prSet presAssocID="{7C629927-C541-430E-8851-906DEA22834F}" presName="compNode" presStyleCnt="0"/>
      <dgm:spPr/>
    </dgm:pt>
    <dgm:pt modelId="{C98855BD-979E-4733-ADCF-8E9DF5970C68}" type="pres">
      <dgm:prSet presAssocID="{7C629927-C541-430E-8851-906DEA22834F}" presName="iconBgRect" presStyleLbl="bgShp" presStyleIdx="2" presStyleCnt="5"/>
      <dgm:spPr/>
    </dgm:pt>
    <dgm:pt modelId="{0DF79E51-B921-4E57-8CF9-1B247543031A}" type="pres">
      <dgm:prSet presAssocID="{7C629927-C541-430E-8851-906DEA22834F}" presName="iconRect" presStyleLbl="node1" presStyleIdx="2" presStyleCnt="5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00BC626-097B-4DE2-9F12-EBB2F8EDB19A}" type="pres">
      <dgm:prSet presAssocID="{7C629927-C541-430E-8851-906DEA22834F}" presName="spaceRect" presStyleCnt="0"/>
      <dgm:spPr/>
    </dgm:pt>
    <dgm:pt modelId="{14564085-30A3-48E1-B7FF-B4A07EF858EA}" type="pres">
      <dgm:prSet presAssocID="{7C629927-C541-430E-8851-906DEA22834F}" presName="textRect" presStyleLbl="revTx" presStyleIdx="2" presStyleCnt="5">
        <dgm:presLayoutVars>
          <dgm:chMax val="1"/>
          <dgm:chPref val="1"/>
        </dgm:presLayoutVars>
      </dgm:prSet>
      <dgm:spPr/>
    </dgm:pt>
    <dgm:pt modelId="{C2ED8C7F-B016-48F6-9967-05C445DE7864}" type="pres">
      <dgm:prSet presAssocID="{320753E9-D79E-4A25-9F67-6B6F18FE5B86}" presName="sibTrans" presStyleCnt="0"/>
      <dgm:spPr/>
    </dgm:pt>
    <dgm:pt modelId="{B24CBADA-2F1F-40B6-9108-02042464A101}" type="pres">
      <dgm:prSet presAssocID="{5C42BED3-F1DD-403A-862E-60CA93BFE85F}" presName="compNode" presStyleCnt="0"/>
      <dgm:spPr/>
    </dgm:pt>
    <dgm:pt modelId="{8C68B803-BDC9-44BA-8B0B-2195D69E28F9}" type="pres">
      <dgm:prSet presAssocID="{5C42BED3-F1DD-403A-862E-60CA93BFE85F}" presName="iconBgRect" presStyleLbl="bgShp" presStyleIdx="3" presStyleCnt="5"/>
      <dgm:spPr/>
    </dgm:pt>
    <dgm:pt modelId="{A10CBE44-2CA9-4DD4-BA3B-01B55A292D2D}" type="pres">
      <dgm:prSet presAssocID="{5C42BED3-F1DD-403A-862E-60CA93BFE85F}" presName="iconRect" presStyleLbl="node1" presStyleIdx="3" presStyleCnt="5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4BE7EF5-1937-49D7-9D12-6C9589362F6E}" type="pres">
      <dgm:prSet presAssocID="{5C42BED3-F1DD-403A-862E-60CA93BFE85F}" presName="spaceRect" presStyleCnt="0"/>
      <dgm:spPr/>
    </dgm:pt>
    <dgm:pt modelId="{F065DF62-01EE-41F1-BFE7-F3C7C636BCF2}" type="pres">
      <dgm:prSet presAssocID="{5C42BED3-F1DD-403A-862E-60CA93BFE85F}" presName="textRect" presStyleLbl="revTx" presStyleIdx="3" presStyleCnt="5">
        <dgm:presLayoutVars>
          <dgm:chMax val="1"/>
          <dgm:chPref val="1"/>
        </dgm:presLayoutVars>
      </dgm:prSet>
      <dgm:spPr/>
    </dgm:pt>
    <dgm:pt modelId="{79DDA1A5-7FEB-4D25-B142-CCAC1A02C6D8}" type="pres">
      <dgm:prSet presAssocID="{E897D540-9668-488C-A11E-B1857932761E}" presName="sibTrans" presStyleCnt="0"/>
      <dgm:spPr/>
    </dgm:pt>
    <dgm:pt modelId="{D29DDCED-6266-4B59-B8AE-7023EFC7948F}" type="pres">
      <dgm:prSet presAssocID="{E1E0A567-197D-4DE8-976A-D846C288CF4C}" presName="compNode" presStyleCnt="0"/>
      <dgm:spPr/>
    </dgm:pt>
    <dgm:pt modelId="{6C0A358F-A189-4B42-A673-A5DCF707F857}" type="pres">
      <dgm:prSet presAssocID="{E1E0A567-197D-4DE8-976A-D846C288CF4C}" presName="iconBgRect" presStyleLbl="bgShp" presStyleIdx="4" presStyleCnt="5"/>
      <dgm:spPr/>
    </dgm:pt>
    <dgm:pt modelId="{0DAB9F36-58FC-41CC-9D68-E04EB45ACDEB}" type="pres">
      <dgm:prSet presAssocID="{E1E0A567-197D-4DE8-976A-D846C288CF4C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E664A7A3-681F-4371-9F18-E391CF804B05}" type="pres">
      <dgm:prSet presAssocID="{E1E0A567-197D-4DE8-976A-D846C288CF4C}" presName="spaceRect" presStyleCnt="0"/>
      <dgm:spPr/>
    </dgm:pt>
    <dgm:pt modelId="{7D568D99-B0D0-459F-8134-5FA7159E52A5}" type="pres">
      <dgm:prSet presAssocID="{E1E0A567-197D-4DE8-976A-D846C288CF4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76E7400-4827-4BC7-9744-C236314792C5}" type="presOf" srcId="{5C42BED3-F1DD-403A-862E-60CA93BFE85F}" destId="{F065DF62-01EE-41F1-BFE7-F3C7C636BCF2}" srcOrd="0" destOrd="0" presId="urn:microsoft.com/office/officeart/2018/5/layout/IconCircleLabelList"/>
    <dgm:cxn modelId="{9F7AEC06-EEE3-47B5-A65F-5F0D62FAB6E2}" srcId="{988EC507-01E5-49DD-9DAE-C4C30EAAEB15}" destId="{5C42BED3-F1DD-403A-862E-60CA93BFE85F}" srcOrd="3" destOrd="0" parTransId="{DD7C8FBE-2FC2-4A8F-85FA-8AA47963944C}" sibTransId="{E897D540-9668-488C-A11E-B1857932761E}"/>
    <dgm:cxn modelId="{14598633-AC80-4F44-8E50-379B4E2F0BEC}" srcId="{988EC507-01E5-49DD-9DAE-C4C30EAAEB15}" destId="{E1E0A567-197D-4DE8-976A-D846C288CF4C}" srcOrd="4" destOrd="0" parTransId="{D67AC443-2256-4590-94E8-EC81A0ADC93C}" sibTransId="{B9583FF6-F8C1-4020-B438-89D34DEF5C92}"/>
    <dgm:cxn modelId="{5D49DE5D-5B73-4C79-BB98-B8E8947DF76E}" type="presOf" srcId="{7C629927-C541-430E-8851-906DEA22834F}" destId="{14564085-30A3-48E1-B7FF-B4A07EF858EA}" srcOrd="0" destOrd="0" presId="urn:microsoft.com/office/officeart/2018/5/layout/IconCircleLabelList"/>
    <dgm:cxn modelId="{85F3136C-B21A-41CC-A6E5-17BAD7F50162}" type="presOf" srcId="{B6C18271-8536-4ED2-9C98-A0C619DEF0C6}" destId="{059401A2-5F9A-4C0C-A843-3D1704D25E04}" srcOrd="0" destOrd="0" presId="urn:microsoft.com/office/officeart/2018/5/layout/IconCircleLabelList"/>
    <dgm:cxn modelId="{6F25B58A-F242-4282-AE8D-7F3B05ECF982}" type="presOf" srcId="{E1E0A567-197D-4DE8-976A-D846C288CF4C}" destId="{7D568D99-B0D0-459F-8134-5FA7159E52A5}" srcOrd="0" destOrd="0" presId="urn:microsoft.com/office/officeart/2018/5/layout/IconCircleLabelList"/>
    <dgm:cxn modelId="{F4F30FA9-95B7-46E6-990D-0D1A567FDB6A}" srcId="{988EC507-01E5-49DD-9DAE-C4C30EAAEB15}" destId="{7C629927-C541-430E-8851-906DEA22834F}" srcOrd="2" destOrd="0" parTransId="{CF192C6E-0AA8-4189-A17B-DB85A2B034DA}" sibTransId="{320753E9-D79E-4A25-9F67-6B6F18FE5B86}"/>
    <dgm:cxn modelId="{C03211BA-06F6-443B-A7C5-2E748D1B2F16}" srcId="{988EC507-01E5-49DD-9DAE-C4C30EAAEB15}" destId="{B6C18271-8536-4ED2-9C98-A0C619DEF0C6}" srcOrd="1" destOrd="0" parTransId="{94604DBA-BFB2-4EB6-BC9D-684B986F2840}" sibTransId="{696BFB5D-262E-406E-A883-E0EF95BEC468}"/>
    <dgm:cxn modelId="{F77691C5-B7CE-4D13-96AA-AF8E96066C15}" srcId="{988EC507-01E5-49DD-9DAE-C4C30EAAEB15}" destId="{A9B25DEB-D436-442F-8C64-4E31AE58F1A7}" srcOrd="0" destOrd="0" parTransId="{96D18FD3-3AEB-45E3-AF75-D85289AA5D27}" sibTransId="{1D45633F-2433-4B3D-8CD5-14F1C3BF4151}"/>
    <dgm:cxn modelId="{6E0034E4-C85D-456B-AD91-AA0432FD001D}" type="presOf" srcId="{A9B25DEB-D436-442F-8C64-4E31AE58F1A7}" destId="{5F44D98A-4B93-48A3-A6E9-30E11C085731}" srcOrd="0" destOrd="0" presId="urn:microsoft.com/office/officeart/2018/5/layout/IconCircleLabelList"/>
    <dgm:cxn modelId="{57A0D4EE-9F11-45C7-8718-8F56CA0B079E}" type="presOf" srcId="{988EC507-01E5-49DD-9DAE-C4C30EAAEB15}" destId="{F8B2062D-0991-474F-99AB-B542CD32E5A1}" srcOrd="0" destOrd="0" presId="urn:microsoft.com/office/officeart/2018/5/layout/IconCircleLabelList"/>
    <dgm:cxn modelId="{6C8788C2-68AC-49CE-BB5E-146A87F55053}" type="presParOf" srcId="{F8B2062D-0991-474F-99AB-B542CD32E5A1}" destId="{1B000877-4461-4BC8-9A7C-ED9E1EB8E2D6}" srcOrd="0" destOrd="0" presId="urn:microsoft.com/office/officeart/2018/5/layout/IconCircleLabelList"/>
    <dgm:cxn modelId="{0FD22EEB-F555-4E4F-B2D4-225049DC524A}" type="presParOf" srcId="{1B000877-4461-4BC8-9A7C-ED9E1EB8E2D6}" destId="{39402DBA-FDB4-458E-B6B5-3F280972529F}" srcOrd="0" destOrd="0" presId="urn:microsoft.com/office/officeart/2018/5/layout/IconCircleLabelList"/>
    <dgm:cxn modelId="{D4FAC2BE-7529-46B7-A260-B7B5CCFB8D4F}" type="presParOf" srcId="{1B000877-4461-4BC8-9A7C-ED9E1EB8E2D6}" destId="{BEACA764-9452-4A58-B367-3926A3C3C236}" srcOrd="1" destOrd="0" presId="urn:microsoft.com/office/officeart/2018/5/layout/IconCircleLabelList"/>
    <dgm:cxn modelId="{773076D0-668C-451C-BD5D-6A6C87C72379}" type="presParOf" srcId="{1B000877-4461-4BC8-9A7C-ED9E1EB8E2D6}" destId="{0901A65A-62EC-4399-A3E3-3876FBE3C78A}" srcOrd="2" destOrd="0" presId="urn:microsoft.com/office/officeart/2018/5/layout/IconCircleLabelList"/>
    <dgm:cxn modelId="{5D261053-05CF-444F-A937-9519C9D6582F}" type="presParOf" srcId="{1B000877-4461-4BC8-9A7C-ED9E1EB8E2D6}" destId="{5F44D98A-4B93-48A3-A6E9-30E11C085731}" srcOrd="3" destOrd="0" presId="urn:microsoft.com/office/officeart/2018/5/layout/IconCircleLabelList"/>
    <dgm:cxn modelId="{2A309E8F-0487-4D6B-84D9-FB7307009722}" type="presParOf" srcId="{F8B2062D-0991-474F-99AB-B542CD32E5A1}" destId="{E75373D2-F1FD-4CE9-B187-7857BE898365}" srcOrd="1" destOrd="0" presId="urn:microsoft.com/office/officeart/2018/5/layout/IconCircleLabelList"/>
    <dgm:cxn modelId="{C1D6682D-2AEC-4CB3-89C5-DE0B45CAE58F}" type="presParOf" srcId="{F8B2062D-0991-474F-99AB-B542CD32E5A1}" destId="{516C549A-C2A7-4FE5-BA4B-728EF94DDB04}" srcOrd="2" destOrd="0" presId="urn:microsoft.com/office/officeart/2018/5/layout/IconCircleLabelList"/>
    <dgm:cxn modelId="{AB9DBE63-4144-4A37-BD5E-C618A99FC674}" type="presParOf" srcId="{516C549A-C2A7-4FE5-BA4B-728EF94DDB04}" destId="{EC2F4EFD-99E0-4F77-8A26-0FE1BBC7E719}" srcOrd="0" destOrd="0" presId="urn:microsoft.com/office/officeart/2018/5/layout/IconCircleLabelList"/>
    <dgm:cxn modelId="{F1D31061-EC84-47A6-A6F2-6D8029C76821}" type="presParOf" srcId="{516C549A-C2A7-4FE5-BA4B-728EF94DDB04}" destId="{04E3FEDE-47FD-43E9-B69D-41F8CD7B63C0}" srcOrd="1" destOrd="0" presId="urn:microsoft.com/office/officeart/2018/5/layout/IconCircleLabelList"/>
    <dgm:cxn modelId="{CDD726E7-38DE-4494-85EF-AEA37B641DCC}" type="presParOf" srcId="{516C549A-C2A7-4FE5-BA4B-728EF94DDB04}" destId="{0AADC848-A26C-431D-A71E-8EE0E45CB0DA}" srcOrd="2" destOrd="0" presId="urn:microsoft.com/office/officeart/2018/5/layout/IconCircleLabelList"/>
    <dgm:cxn modelId="{5428A177-0A68-4139-B670-243ECE9B640D}" type="presParOf" srcId="{516C549A-C2A7-4FE5-BA4B-728EF94DDB04}" destId="{059401A2-5F9A-4C0C-A843-3D1704D25E04}" srcOrd="3" destOrd="0" presId="urn:microsoft.com/office/officeart/2018/5/layout/IconCircleLabelList"/>
    <dgm:cxn modelId="{67A19AAD-9D65-497A-A7AD-D98F789167FC}" type="presParOf" srcId="{F8B2062D-0991-474F-99AB-B542CD32E5A1}" destId="{143F112D-D02A-44CA-95C8-9BED835B775C}" srcOrd="3" destOrd="0" presId="urn:microsoft.com/office/officeart/2018/5/layout/IconCircleLabelList"/>
    <dgm:cxn modelId="{53294DF6-470B-459B-978A-D89A2B4C483C}" type="presParOf" srcId="{F8B2062D-0991-474F-99AB-B542CD32E5A1}" destId="{DA73F6BC-6DFA-41F9-8F2E-8CD97A7643F4}" srcOrd="4" destOrd="0" presId="urn:microsoft.com/office/officeart/2018/5/layout/IconCircleLabelList"/>
    <dgm:cxn modelId="{BE14B738-42C6-4F34-BBC8-5F29CE143053}" type="presParOf" srcId="{DA73F6BC-6DFA-41F9-8F2E-8CD97A7643F4}" destId="{C98855BD-979E-4733-ADCF-8E9DF5970C68}" srcOrd="0" destOrd="0" presId="urn:microsoft.com/office/officeart/2018/5/layout/IconCircleLabelList"/>
    <dgm:cxn modelId="{9D61EBB9-8464-4714-BA48-111E4EE63BDC}" type="presParOf" srcId="{DA73F6BC-6DFA-41F9-8F2E-8CD97A7643F4}" destId="{0DF79E51-B921-4E57-8CF9-1B247543031A}" srcOrd="1" destOrd="0" presId="urn:microsoft.com/office/officeart/2018/5/layout/IconCircleLabelList"/>
    <dgm:cxn modelId="{FB2E5E89-86B3-47C1-BD31-E7854C2E4530}" type="presParOf" srcId="{DA73F6BC-6DFA-41F9-8F2E-8CD97A7643F4}" destId="{900BC626-097B-4DE2-9F12-EBB2F8EDB19A}" srcOrd="2" destOrd="0" presId="urn:microsoft.com/office/officeart/2018/5/layout/IconCircleLabelList"/>
    <dgm:cxn modelId="{F7402EAA-DE03-41B0-829A-BF44081A202A}" type="presParOf" srcId="{DA73F6BC-6DFA-41F9-8F2E-8CD97A7643F4}" destId="{14564085-30A3-48E1-B7FF-B4A07EF858EA}" srcOrd="3" destOrd="0" presId="urn:microsoft.com/office/officeart/2018/5/layout/IconCircleLabelList"/>
    <dgm:cxn modelId="{91CB1C16-FF6E-498A-9FE4-3C1B64710136}" type="presParOf" srcId="{F8B2062D-0991-474F-99AB-B542CD32E5A1}" destId="{C2ED8C7F-B016-48F6-9967-05C445DE7864}" srcOrd="5" destOrd="0" presId="urn:microsoft.com/office/officeart/2018/5/layout/IconCircleLabelList"/>
    <dgm:cxn modelId="{86077AEE-06FC-49E9-9B7A-D44BF6A99B8A}" type="presParOf" srcId="{F8B2062D-0991-474F-99AB-B542CD32E5A1}" destId="{B24CBADA-2F1F-40B6-9108-02042464A101}" srcOrd="6" destOrd="0" presId="urn:microsoft.com/office/officeart/2018/5/layout/IconCircleLabelList"/>
    <dgm:cxn modelId="{C5E1F8DC-239B-40A4-BBEC-C43DE71A8E8B}" type="presParOf" srcId="{B24CBADA-2F1F-40B6-9108-02042464A101}" destId="{8C68B803-BDC9-44BA-8B0B-2195D69E28F9}" srcOrd="0" destOrd="0" presId="urn:microsoft.com/office/officeart/2018/5/layout/IconCircleLabelList"/>
    <dgm:cxn modelId="{79F86E02-79CD-44CE-AC4A-8140ED264C80}" type="presParOf" srcId="{B24CBADA-2F1F-40B6-9108-02042464A101}" destId="{A10CBE44-2CA9-4DD4-BA3B-01B55A292D2D}" srcOrd="1" destOrd="0" presId="urn:microsoft.com/office/officeart/2018/5/layout/IconCircleLabelList"/>
    <dgm:cxn modelId="{2DE108A2-AC45-412D-BA67-B9025F51D561}" type="presParOf" srcId="{B24CBADA-2F1F-40B6-9108-02042464A101}" destId="{F4BE7EF5-1937-49D7-9D12-6C9589362F6E}" srcOrd="2" destOrd="0" presId="urn:microsoft.com/office/officeart/2018/5/layout/IconCircleLabelList"/>
    <dgm:cxn modelId="{63840EAC-E1AE-4F0E-9F59-1C1749645FB8}" type="presParOf" srcId="{B24CBADA-2F1F-40B6-9108-02042464A101}" destId="{F065DF62-01EE-41F1-BFE7-F3C7C636BCF2}" srcOrd="3" destOrd="0" presId="urn:microsoft.com/office/officeart/2018/5/layout/IconCircleLabelList"/>
    <dgm:cxn modelId="{704F723F-48F6-448D-A7DB-8E716B04DBE7}" type="presParOf" srcId="{F8B2062D-0991-474F-99AB-B542CD32E5A1}" destId="{79DDA1A5-7FEB-4D25-B142-CCAC1A02C6D8}" srcOrd="7" destOrd="0" presId="urn:microsoft.com/office/officeart/2018/5/layout/IconCircleLabelList"/>
    <dgm:cxn modelId="{3CB28836-CD71-4B62-AB34-2B7BD4DA682D}" type="presParOf" srcId="{F8B2062D-0991-474F-99AB-B542CD32E5A1}" destId="{D29DDCED-6266-4B59-B8AE-7023EFC7948F}" srcOrd="8" destOrd="0" presId="urn:microsoft.com/office/officeart/2018/5/layout/IconCircleLabelList"/>
    <dgm:cxn modelId="{C956D7F3-6D45-47BA-8CE2-9CAA7494F029}" type="presParOf" srcId="{D29DDCED-6266-4B59-B8AE-7023EFC7948F}" destId="{6C0A358F-A189-4B42-A673-A5DCF707F857}" srcOrd="0" destOrd="0" presId="urn:microsoft.com/office/officeart/2018/5/layout/IconCircleLabelList"/>
    <dgm:cxn modelId="{7538A7EA-F8FA-4B62-98E7-B89B09692927}" type="presParOf" srcId="{D29DDCED-6266-4B59-B8AE-7023EFC7948F}" destId="{0DAB9F36-58FC-41CC-9D68-E04EB45ACDEB}" srcOrd="1" destOrd="0" presId="urn:microsoft.com/office/officeart/2018/5/layout/IconCircleLabelList"/>
    <dgm:cxn modelId="{01BAB7D4-0304-4FE1-942A-92A7AD9BAE30}" type="presParOf" srcId="{D29DDCED-6266-4B59-B8AE-7023EFC7948F}" destId="{E664A7A3-681F-4371-9F18-E391CF804B05}" srcOrd="2" destOrd="0" presId="urn:microsoft.com/office/officeart/2018/5/layout/IconCircleLabelList"/>
    <dgm:cxn modelId="{F68C6A58-8462-4DAC-881A-71552AE857D4}" type="presParOf" srcId="{D29DDCED-6266-4B59-B8AE-7023EFC7948F}" destId="{7D568D99-B0D0-459F-8134-5FA7159E52A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4B52A-4FAA-44C8-BDAE-1EE0B1527A2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698AA045-C172-4515-AC97-963ABB8755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Buy to sell later</a:t>
          </a:r>
          <a:endParaRPr lang="en-US" dirty="0"/>
        </a:p>
      </dgm:t>
    </dgm:pt>
    <dgm:pt modelId="{837770C8-4459-4A93-965B-9E2C38792148}" type="parTrans" cxnId="{DDBA91F2-9546-48CF-866D-3411B2DCE834}">
      <dgm:prSet/>
      <dgm:spPr/>
      <dgm:t>
        <a:bodyPr/>
        <a:lstStyle/>
        <a:p>
          <a:endParaRPr lang="en-US"/>
        </a:p>
      </dgm:t>
    </dgm:pt>
    <dgm:pt modelId="{E9477A1F-1E11-48FF-BD53-4A22A9A62A4B}" type="sibTrans" cxnId="{DDBA91F2-9546-48CF-866D-3411B2DCE8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8F22599-7472-4130-8EC6-23E75C7E82D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Sell to rebuy later</a:t>
          </a:r>
        </a:p>
      </dgm:t>
    </dgm:pt>
    <dgm:pt modelId="{9BC9AE92-12CD-46C5-B59B-9B359BF99B8A}" type="parTrans" cxnId="{E8360849-7576-4923-B03E-BDAFDA6597ED}">
      <dgm:prSet/>
      <dgm:spPr/>
      <dgm:t>
        <a:bodyPr/>
        <a:lstStyle/>
        <a:p>
          <a:endParaRPr lang="es-ES"/>
        </a:p>
      </dgm:t>
    </dgm:pt>
    <dgm:pt modelId="{722D14DD-1F97-4BF3-8BF1-01378E9CA345}" type="sibTrans" cxnId="{E8360849-7576-4923-B03E-BDAFDA6597ED}">
      <dgm:prSet/>
      <dgm:spPr/>
      <dgm:t>
        <a:bodyPr/>
        <a:lstStyle/>
        <a:p>
          <a:endParaRPr lang="es-ES"/>
        </a:p>
      </dgm:t>
    </dgm:pt>
    <dgm:pt modelId="{04FDC663-79E9-48A2-BA82-434D8AEE078C}" type="pres">
      <dgm:prSet presAssocID="{1FF4B52A-4FAA-44C8-BDAE-1EE0B1527A2A}" presName="root" presStyleCnt="0">
        <dgm:presLayoutVars>
          <dgm:dir/>
          <dgm:resizeHandles val="exact"/>
        </dgm:presLayoutVars>
      </dgm:prSet>
      <dgm:spPr/>
    </dgm:pt>
    <dgm:pt modelId="{A828AF11-CE89-4BD7-86F3-CF68DCB343EB}" type="pres">
      <dgm:prSet presAssocID="{698AA045-C172-4515-AC97-963ABB875524}" presName="compNode" presStyleCnt="0"/>
      <dgm:spPr/>
    </dgm:pt>
    <dgm:pt modelId="{D5133149-B417-4021-9CD5-17A4A2BE36BE}" type="pres">
      <dgm:prSet presAssocID="{698AA045-C172-4515-AC97-963ABB87552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7F586E2-0801-445A-AA0C-9057F5A4076D}" type="pres">
      <dgm:prSet presAssocID="{698AA045-C172-4515-AC97-963ABB875524}" presName="spaceRect" presStyleCnt="0"/>
      <dgm:spPr/>
    </dgm:pt>
    <dgm:pt modelId="{44751327-B3A4-46A9-A07E-90675C2860B9}" type="pres">
      <dgm:prSet presAssocID="{698AA045-C172-4515-AC97-963ABB875524}" presName="textRect" presStyleLbl="revTx" presStyleIdx="0" presStyleCnt="2">
        <dgm:presLayoutVars>
          <dgm:chMax val="1"/>
          <dgm:chPref val="1"/>
        </dgm:presLayoutVars>
      </dgm:prSet>
      <dgm:spPr/>
    </dgm:pt>
    <dgm:pt modelId="{8426731F-AC51-49ED-92FA-7FF40DA3993C}" type="pres">
      <dgm:prSet presAssocID="{E9477A1F-1E11-48FF-BD53-4A22A9A62A4B}" presName="sibTrans" presStyleCnt="0"/>
      <dgm:spPr/>
    </dgm:pt>
    <dgm:pt modelId="{2FFB2609-F65B-47E3-BC50-661D1518023F}" type="pres">
      <dgm:prSet presAssocID="{A8F22599-7472-4130-8EC6-23E75C7E82DD}" presName="compNode" presStyleCnt="0"/>
      <dgm:spPr/>
    </dgm:pt>
    <dgm:pt modelId="{DD9FD09F-0724-4858-9A88-EC7DD6FD7AA5}" type="pres">
      <dgm:prSet presAssocID="{A8F22599-7472-4130-8EC6-23E75C7E82D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FDDB4E4-436D-426F-942A-C900997B2981}" type="pres">
      <dgm:prSet presAssocID="{A8F22599-7472-4130-8EC6-23E75C7E82DD}" presName="spaceRect" presStyleCnt="0"/>
      <dgm:spPr/>
    </dgm:pt>
    <dgm:pt modelId="{CF1609CB-5272-4BEA-B45B-ACA90EFF6729}" type="pres">
      <dgm:prSet presAssocID="{A8F22599-7472-4130-8EC6-23E75C7E82DD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1453160-4176-44F9-9CDC-1EAAF274E975}" type="presOf" srcId="{A8F22599-7472-4130-8EC6-23E75C7E82DD}" destId="{CF1609CB-5272-4BEA-B45B-ACA90EFF6729}" srcOrd="0" destOrd="0" presId="urn:microsoft.com/office/officeart/2018/2/layout/IconLabelList"/>
    <dgm:cxn modelId="{E8360849-7576-4923-B03E-BDAFDA6597ED}" srcId="{1FF4B52A-4FAA-44C8-BDAE-1EE0B1527A2A}" destId="{A8F22599-7472-4130-8EC6-23E75C7E82DD}" srcOrd="1" destOrd="0" parTransId="{9BC9AE92-12CD-46C5-B59B-9B359BF99B8A}" sibTransId="{722D14DD-1F97-4BF3-8BF1-01378E9CA345}"/>
    <dgm:cxn modelId="{BBEB3054-C1AC-4FF7-B535-3453D0F466EE}" type="presOf" srcId="{1FF4B52A-4FAA-44C8-BDAE-1EE0B1527A2A}" destId="{04FDC663-79E9-48A2-BA82-434D8AEE078C}" srcOrd="0" destOrd="0" presId="urn:microsoft.com/office/officeart/2018/2/layout/IconLabelList"/>
    <dgm:cxn modelId="{A2EAA9B7-C6A7-4D73-A712-25A64FE922C2}" type="presOf" srcId="{698AA045-C172-4515-AC97-963ABB875524}" destId="{44751327-B3A4-46A9-A07E-90675C2860B9}" srcOrd="0" destOrd="0" presId="urn:microsoft.com/office/officeart/2018/2/layout/IconLabelList"/>
    <dgm:cxn modelId="{DDBA91F2-9546-48CF-866D-3411B2DCE834}" srcId="{1FF4B52A-4FAA-44C8-BDAE-1EE0B1527A2A}" destId="{698AA045-C172-4515-AC97-963ABB875524}" srcOrd="0" destOrd="0" parTransId="{837770C8-4459-4A93-965B-9E2C38792148}" sibTransId="{E9477A1F-1E11-48FF-BD53-4A22A9A62A4B}"/>
    <dgm:cxn modelId="{1437A7CA-44C6-4DCE-BBAA-B757963BCDAC}" type="presParOf" srcId="{04FDC663-79E9-48A2-BA82-434D8AEE078C}" destId="{A828AF11-CE89-4BD7-86F3-CF68DCB343EB}" srcOrd="0" destOrd="0" presId="urn:microsoft.com/office/officeart/2018/2/layout/IconLabelList"/>
    <dgm:cxn modelId="{1EA6DA09-53BC-49B4-9502-495EAA3BFCD1}" type="presParOf" srcId="{A828AF11-CE89-4BD7-86F3-CF68DCB343EB}" destId="{D5133149-B417-4021-9CD5-17A4A2BE36BE}" srcOrd="0" destOrd="0" presId="urn:microsoft.com/office/officeart/2018/2/layout/IconLabelList"/>
    <dgm:cxn modelId="{957B7A4C-C7BD-4D89-B0E0-E8C24DC2EB26}" type="presParOf" srcId="{A828AF11-CE89-4BD7-86F3-CF68DCB343EB}" destId="{A7F586E2-0801-445A-AA0C-9057F5A4076D}" srcOrd="1" destOrd="0" presId="urn:microsoft.com/office/officeart/2018/2/layout/IconLabelList"/>
    <dgm:cxn modelId="{3AA33C77-1109-41BA-859B-C56E2EC37B31}" type="presParOf" srcId="{A828AF11-CE89-4BD7-86F3-CF68DCB343EB}" destId="{44751327-B3A4-46A9-A07E-90675C2860B9}" srcOrd="2" destOrd="0" presId="urn:microsoft.com/office/officeart/2018/2/layout/IconLabelList"/>
    <dgm:cxn modelId="{4218A885-8529-4FEA-BB8C-9CF8E363EF6F}" type="presParOf" srcId="{04FDC663-79E9-48A2-BA82-434D8AEE078C}" destId="{8426731F-AC51-49ED-92FA-7FF40DA3993C}" srcOrd="1" destOrd="0" presId="urn:microsoft.com/office/officeart/2018/2/layout/IconLabelList"/>
    <dgm:cxn modelId="{1F36DD97-C5A7-4B3D-A09F-42C227407127}" type="presParOf" srcId="{04FDC663-79E9-48A2-BA82-434D8AEE078C}" destId="{2FFB2609-F65B-47E3-BC50-661D1518023F}" srcOrd="2" destOrd="0" presId="urn:microsoft.com/office/officeart/2018/2/layout/IconLabelList"/>
    <dgm:cxn modelId="{1C7F34BC-5624-4DA0-B979-5151E822B18F}" type="presParOf" srcId="{2FFB2609-F65B-47E3-BC50-661D1518023F}" destId="{DD9FD09F-0724-4858-9A88-EC7DD6FD7AA5}" srcOrd="0" destOrd="0" presId="urn:microsoft.com/office/officeart/2018/2/layout/IconLabelList"/>
    <dgm:cxn modelId="{A5760E2D-F5D4-413F-825F-215A05B49C28}" type="presParOf" srcId="{2FFB2609-F65B-47E3-BC50-661D1518023F}" destId="{7FDDB4E4-436D-426F-942A-C900997B2981}" srcOrd="1" destOrd="0" presId="urn:microsoft.com/office/officeart/2018/2/layout/IconLabelList"/>
    <dgm:cxn modelId="{103E9BFD-A444-4DDE-B8CD-114F89DDC32D}" type="presParOf" srcId="{2FFB2609-F65B-47E3-BC50-661D1518023F}" destId="{CF1609CB-5272-4BEA-B45B-ACA90EFF67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402DBA-FDB4-458E-B6B5-3F280972529F}">
      <dsp:nvSpPr>
        <dsp:cNvPr id="0" name=""/>
        <dsp:cNvSpPr/>
      </dsp:nvSpPr>
      <dsp:spPr>
        <a:xfrm>
          <a:off x="272566" y="237190"/>
          <a:ext cx="847089" cy="8470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CA764-9452-4A58-B367-3926A3C3C236}">
      <dsp:nvSpPr>
        <dsp:cNvPr id="0" name=""/>
        <dsp:cNvSpPr/>
      </dsp:nvSpPr>
      <dsp:spPr>
        <a:xfrm>
          <a:off x="453093" y="417717"/>
          <a:ext cx="486035" cy="486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44D98A-4B93-48A3-A6E9-30E11C085731}">
      <dsp:nvSpPr>
        <dsp:cNvPr id="0" name=""/>
        <dsp:cNvSpPr/>
      </dsp:nvSpPr>
      <dsp:spPr>
        <a:xfrm>
          <a:off x="1775" y="1348127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Section</a:t>
          </a:r>
          <a:r>
            <a:rPr lang="es-ES" sz="1100" kern="1200" dirty="0"/>
            <a:t> 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What</a:t>
          </a:r>
          <a:r>
            <a:rPr lang="es-ES" sz="1100" kern="1200" dirty="0"/>
            <a:t> </a:t>
          </a:r>
          <a:r>
            <a:rPr lang="es-ES" sz="1100" kern="1200" dirty="0" err="1"/>
            <a:t>is</a:t>
          </a:r>
          <a:r>
            <a:rPr lang="es-ES" sz="1100" kern="1200" dirty="0"/>
            <a:t> Trading?</a:t>
          </a:r>
          <a:endParaRPr lang="en-US" sz="1100" kern="1200" dirty="0"/>
        </a:p>
      </dsp:txBody>
      <dsp:txXfrm>
        <a:off x="1775" y="1348127"/>
        <a:ext cx="1388671" cy="555468"/>
      </dsp:txXfrm>
    </dsp:sp>
    <dsp:sp modelId="{EC2F4EFD-99E0-4F77-8A26-0FE1BBC7E719}">
      <dsp:nvSpPr>
        <dsp:cNvPr id="0" name=""/>
        <dsp:cNvSpPr/>
      </dsp:nvSpPr>
      <dsp:spPr>
        <a:xfrm>
          <a:off x="1904256" y="237190"/>
          <a:ext cx="847089" cy="847089"/>
        </a:xfrm>
        <a:prstGeom prst="ellipse">
          <a:avLst/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3FEDE-47FD-43E9-B69D-41F8CD7B63C0}">
      <dsp:nvSpPr>
        <dsp:cNvPr id="0" name=""/>
        <dsp:cNvSpPr/>
      </dsp:nvSpPr>
      <dsp:spPr>
        <a:xfrm>
          <a:off x="2084783" y="417717"/>
          <a:ext cx="486035" cy="486035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401A2-5F9A-4C0C-A843-3D1704D25E04}">
      <dsp:nvSpPr>
        <dsp:cNvPr id="0" name=""/>
        <dsp:cNvSpPr/>
      </dsp:nvSpPr>
      <dsp:spPr>
        <a:xfrm>
          <a:off x="1633465" y="1348127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Section</a:t>
          </a:r>
          <a:r>
            <a:rPr lang="es-ES" sz="1100" kern="1200" dirty="0"/>
            <a:t> B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/>
            <a:t>Case </a:t>
          </a:r>
          <a:r>
            <a:rPr lang="es-ES" sz="1100" kern="1200" dirty="0" err="1"/>
            <a:t>study</a:t>
          </a:r>
          <a:r>
            <a:rPr lang="es-ES" sz="1100" kern="1200" dirty="0"/>
            <a:t>: bitcoin</a:t>
          </a:r>
          <a:endParaRPr lang="en-US" sz="1100" kern="1200" dirty="0"/>
        </a:p>
      </dsp:txBody>
      <dsp:txXfrm>
        <a:off x="1633465" y="1348127"/>
        <a:ext cx="1388671" cy="555468"/>
      </dsp:txXfrm>
    </dsp:sp>
    <dsp:sp modelId="{C98855BD-979E-4733-ADCF-8E9DF5970C68}">
      <dsp:nvSpPr>
        <dsp:cNvPr id="0" name=""/>
        <dsp:cNvSpPr/>
      </dsp:nvSpPr>
      <dsp:spPr>
        <a:xfrm>
          <a:off x="3535945" y="237190"/>
          <a:ext cx="847089" cy="847089"/>
        </a:xfrm>
        <a:prstGeom prst="ellipse">
          <a:avLst/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F79E51-B921-4E57-8CF9-1B247543031A}">
      <dsp:nvSpPr>
        <dsp:cNvPr id="0" name=""/>
        <dsp:cNvSpPr/>
      </dsp:nvSpPr>
      <dsp:spPr>
        <a:xfrm>
          <a:off x="3716472" y="417717"/>
          <a:ext cx="486035" cy="486035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64085-30A3-48E1-B7FF-B4A07EF858EA}">
      <dsp:nvSpPr>
        <dsp:cNvPr id="0" name=""/>
        <dsp:cNvSpPr/>
      </dsp:nvSpPr>
      <dsp:spPr>
        <a:xfrm>
          <a:off x="3265154" y="1348127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Section</a:t>
          </a:r>
          <a:r>
            <a:rPr lang="es-ES" sz="1100" kern="1200" dirty="0"/>
            <a:t> C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Time series using </a:t>
          </a:r>
          <a:r>
            <a:rPr lang="en-US" sz="1100" kern="1200" dirty="0" err="1"/>
            <a:t>arima</a:t>
          </a:r>
          <a:r>
            <a:rPr lang="en-US" sz="1100" kern="1200" dirty="0"/>
            <a:t> models</a:t>
          </a:r>
          <a:endParaRPr lang="es-ES" sz="1100" kern="1200" dirty="0"/>
        </a:p>
      </dsp:txBody>
      <dsp:txXfrm>
        <a:off x="3265154" y="1348127"/>
        <a:ext cx="1388671" cy="555468"/>
      </dsp:txXfrm>
    </dsp:sp>
    <dsp:sp modelId="{8C68B803-BDC9-44BA-8B0B-2195D69E28F9}">
      <dsp:nvSpPr>
        <dsp:cNvPr id="0" name=""/>
        <dsp:cNvSpPr/>
      </dsp:nvSpPr>
      <dsp:spPr>
        <a:xfrm>
          <a:off x="1088411" y="2250764"/>
          <a:ext cx="847089" cy="847089"/>
        </a:xfrm>
        <a:prstGeom prst="ellipse">
          <a:avLst/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0CBE44-2CA9-4DD4-BA3B-01B55A292D2D}">
      <dsp:nvSpPr>
        <dsp:cNvPr id="0" name=""/>
        <dsp:cNvSpPr/>
      </dsp:nvSpPr>
      <dsp:spPr>
        <a:xfrm>
          <a:off x="1268938" y="2431291"/>
          <a:ext cx="486035" cy="486035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5DF62-01EE-41F1-BFE7-F3C7C636BCF2}">
      <dsp:nvSpPr>
        <dsp:cNvPr id="0" name=""/>
        <dsp:cNvSpPr/>
      </dsp:nvSpPr>
      <dsp:spPr>
        <a:xfrm>
          <a:off x="817620" y="3361701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Section</a:t>
          </a:r>
          <a:r>
            <a:rPr lang="es-ES" sz="1100" kern="1200" dirty="0"/>
            <a:t> 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Feature</a:t>
          </a:r>
          <a:r>
            <a:rPr lang="es-ES" sz="1100" kern="1200" dirty="0"/>
            <a:t> </a:t>
          </a:r>
          <a:r>
            <a:rPr lang="es-ES" sz="1100" kern="1200" dirty="0" err="1"/>
            <a:t>Selection</a:t>
          </a:r>
          <a:endParaRPr lang="en-US" sz="1100" kern="1200" dirty="0"/>
        </a:p>
      </dsp:txBody>
      <dsp:txXfrm>
        <a:off x="817620" y="3361701"/>
        <a:ext cx="1388671" cy="555468"/>
      </dsp:txXfrm>
    </dsp:sp>
    <dsp:sp modelId="{6C0A358F-A189-4B42-A673-A5DCF707F857}">
      <dsp:nvSpPr>
        <dsp:cNvPr id="0" name=""/>
        <dsp:cNvSpPr/>
      </dsp:nvSpPr>
      <dsp:spPr>
        <a:xfrm>
          <a:off x="2720100" y="2250764"/>
          <a:ext cx="847089" cy="847089"/>
        </a:xfrm>
        <a:prstGeom prst="ellipse">
          <a:avLst/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B9F36-58FC-41CC-9D68-E04EB45ACDEB}">
      <dsp:nvSpPr>
        <dsp:cNvPr id="0" name=""/>
        <dsp:cNvSpPr/>
      </dsp:nvSpPr>
      <dsp:spPr>
        <a:xfrm>
          <a:off x="2900628" y="2431291"/>
          <a:ext cx="486035" cy="486035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68D99-B0D0-459F-8134-5FA7159E52A5}">
      <dsp:nvSpPr>
        <dsp:cNvPr id="0" name=""/>
        <dsp:cNvSpPr/>
      </dsp:nvSpPr>
      <dsp:spPr>
        <a:xfrm>
          <a:off x="2449309" y="3361701"/>
          <a:ext cx="1388671" cy="5554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Section</a:t>
          </a:r>
          <a:r>
            <a:rPr lang="es-ES" sz="1100" kern="1200" dirty="0"/>
            <a:t> E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100" kern="1200" dirty="0" err="1"/>
            <a:t>Analysis</a:t>
          </a:r>
          <a:r>
            <a:rPr lang="es-ES" sz="1100" kern="1200" dirty="0"/>
            <a:t> and </a:t>
          </a:r>
          <a:r>
            <a:rPr lang="es-ES" sz="1100" kern="1200" dirty="0" err="1"/>
            <a:t>Prediction</a:t>
          </a:r>
          <a:endParaRPr lang="en-US" sz="1100" kern="1200" dirty="0"/>
        </a:p>
      </dsp:txBody>
      <dsp:txXfrm>
        <a:off x="2449309" y="3361701"/>
        <a:ext cx="1388671" cy="5554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133149-B417-4021-9CD5-17A4A2BE36BE}">
      <dsp:nvSpPr>
        <dsp:cNvPr id="0" name=""/>
        <dsp:cNvSpPr/>
      </dsp:nvSpPr>
      <dsp:spPr>
        <a:xfrm>
          <a:off x="685611" y="988256"/>
          <a:ext cx="987187" cy="98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751327-B3A4-46A9-A07E-90675C2860B9}">
      <dsp:nvSpPr>
        <dsp:cNvPr id="0" name=""/>
        <dsp:cNvSpPr/>
      </dsp:nvSpPr>
      <dsp:spPr>
        <a:xfrm>
          <a:off x="82330" y="2276898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Buy to sell later</a:t>
          </a:r>
          <a:endParaRPr lang="en-US" sz="2400" kern="1200" dirty="0"/>
        </a:p>
      </dsp:txBody>
      <dsp:txXfrm>
        <a:off x="82330" y="2276898"/>
        <a:ext cx="2193750" cy="720000"/>
      </dsp:txXfrm>
    </dsp:sp>
    <dsp:sp modelId="{DD9FD09F-0724-4858-9A88-EC7DD6FD7AA5}">
      <dsp:nvSpPr>
        <dsp:cNvPr id="0" name=""/>
        <dsp:cNvSpPr/>
      </dsp:nvSpPr>
      <dsp:spPr>
        <a:xfrm>
          <a:off x="3263267" y="988256"/>
          <a:ext cx="987187" cy="987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1609CB-5272-4BEA-B45B-ACA90EFF6729}">
      <dsp:nvSpPr>
        <dsp:cNvPr id="0" name=""/>
        <dsp:cNvSpPr/>
      </dsp:nvSpPr>
      <dsp:spPr>
        <a:xfrm>
          <a:off x="2659986" y="2276898"/>
          <a:ext cx="21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Sell to rebuy later</a:t>
          </a:r>
        </a:p>
      </dsp:txBody>
      <dsp:txXfrm>
        <a:off x="2659986" y="2276898"/>
        <a:ext cx="21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A333-96A8-4FC1-BC03-93E3D6CBA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8535B-83DA-4BFA-9762-B329D1C742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0F97F-4606-40A7-BE0F-4A737D9CD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C6F37-B96D-4532-98F4-FF2CB8D6C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EFA23-269F-4593-ACA4-969D8F507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817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9BA0-BBD1-425E-98B2-8B20CA4AF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0739E-37C0-4BCD-8DB0-2A68B47AF8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276EE-183B-4C4F-9C7A-AA64B032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12D08-4DFA-4BB7-8C11-93FB489A0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63B74-1B0B-4488-A4BB-1670AA1A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8784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7D7084-95EC-4074-9BD9-E6F4499EE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4A2B5-99E7-4B46-9732-878B6D712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41A87-7007-4E29-8F1D-4672C96C1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9E283-8211-456F-884E-B35A22A9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F2B21-F079-4BAC-BB8E-D49E73DFA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5663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251BD-19BE-417F-BB77-D4E25841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3658C-50F9-47F2-BCB1-9614CBFA5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3A15-B65C-42B4-BD24-2E1DF414C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369DC-157F-4B2F-AF5F-03BDBE319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E1B8D-0FA9-4B4E-929D-73F24D70A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5469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3A9B-B1E0-4D97-A537-3E72DFB0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2109-2A39-4359-B6EC-DE9811DB7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8CD02-8BEB-4B4B-8F3B-9F77729BA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A9B0D-796A-44BC-8F3D-31F5AD162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C0E4C-5A45-4847-870C-CDB6E17DF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57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3107-FDA0-4947-9892-2491CAE9E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1F5CB-EAE3-4325-BF8E-6DC9F8AF6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7E1DD-1B60-4A10-80E6-9848B42C1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D9987-E642-41F4-8D22-2F1DE76C1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DC193-24E0-4737-8E6D-0886F118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A58F01-7FCF-4690-87DA-5E6EC451A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99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279A7-3075-4041-9442-3D20B172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68207-DD40-4BC5-8771-FA6AAF9DE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38AA7-FA84-4FB2-94B9-116B84F7D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F83986-3D05-4951-893A-019EFE5E8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40E42F-BF37-4DA0-9EED-58BAB12C46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1692E-A005-4592-9014-E4B5A6C4F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9342FE-4574-4CC4-B6AE-1F4548198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24DF4-7609-48A6-9243-FB4930968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6624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4E1B2-281E-4EB0-A064-777484DB9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EA995-CD25-483B-BE28-BE7ED17FA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53351-F269-4ED4-9607-D2182B7F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80302-CD80-403E-A563-13CC2C31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839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0813D-2699-4744-BDA0-7E3D9FBE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62D27B-92C5-414B-A5E7-09DA54FCB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CC0BF-C166-4E31-8D24-8B6188ADF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2963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68A4-2493-4A63-8EEF-E32622218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DBCEC-0BFD-4720-A8F7-DCFEE6D6C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3849F-716D-41E8-8406-DD450B2B3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74BE2-C971-4F2E-8462-6F5B1DD2B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93B84-1ADD-406A-9268-C97DE5665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4604FA-2AAA-4921-AB9F-5258AE618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1360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13A8D-2BC2-4774-B4B6-1F9C6191D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392194-7A27-4968-ADD5-2A9676288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85049-3101-4D74-8401-C9B4E40A6A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A7CA5-3486-49ED-B8BC-39D907003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513C68-8BBD-4705-BE5F-10EA07C5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FF891-FF26-43B6-82D7-3278C064F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956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336BF-5CD8-4727-ACB4-E4873566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46953-BB88-4AA3-81AA-4C372A7B9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A3A02-037B-43AC-BCEF-69FE6C718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3D237-89E1-407C-AF28-73B928812716}" type="datetimeFigureOut">
              <a:rPr lang="es-ES" smtClean="0"/>
              <a:t>11/03/2021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75207-7B32-425E-B8FB-E9CDC85E4A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FEB76-D5EB-4906-840C-70F56C1F9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46BF8-E364-4A8C-BB90-D12C52B9688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128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13446724-BD76-4CF5-92D0-DEBE2A792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effectLst/>
              </a:rPr>
              <a:t>Machine Learning</a:t>
            </a:r>
            <a:br>
              <a:rPr lang="en-US" sz="5200" dirty="0">
                <a:solidFill>
                  <a:srgbClr val="FFFFFF"/>
                </a:solidFill>
                <a:effectLst/>
              </a:rPr>
            </a:br>
            <a:r>
              <a:rPr lang="en-US" sz="3600" dirty="0">
                <a:solidFill>
                  <a:srgbClr val="FFFFFF"/>
                </a:solidFill>
                <a:effectLst/>
              </a:rPr>
              <a:t>for</a:t>
            </a:r>
            <a:br>
              <a:rPr lang="en-US" sz="5200" dirty="0">
                <a:solidFill>
                  <a:srgbClr val="FFFFFF"/>
                </a:solidFill>
                <a:effectLst/>
              </a:rPr>
            </a:br>
            <a:r>
              <a:rPr lang="en-US" sz="6600" dirty="0">
                <a:solidFill>
                  <a:srgbClr val="FFFFFF"/>
                </a:solidFill>
                <a:effectLst/>
              </a:rPr>
              <a:t>Algorithmic Trading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9614A-ED81-49D8-8164-48211971B6F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63752" y="4096464"/>
            <a:ext cx="10058400" cy="12827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300" dirty="0">
                <a:solidFill>
                  <a:srgbClr val="FFFFFF"/>
                </a:solidFill>
              </a:rPr>
              <a:t>Technical analysis using ARIMA models</a:t>
            </a:r>
          </a:p>
          <a:p>
            <a:pPr marL="0" indent="0" algn="ctr">
              <a:buNone/>
            </a:pPr>
            <a:endParaRPr lang="en-US" sz="13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endParaRPr lang="en-US" sz="1300" dirty="0">
              <a:solidFill>
                <a:srgbClr val="FFFFFF"/>
              </a:solidFill>
            </a:endParaRPr>
          </a:p>
          <a:p>
            <a:pPr marL="0" indent="0" algn="ctr">
              <a:buNone/>
            </a:pPr>
            <a:r>
              <a:rPr lang="en-US" sz="1300" dirty="0" err="1">
                <a:solidFill>
                  <a:srgbClr val="FFFFFF"/>
                </a:solidFill>
              </a:rPr>
              <a:t>Lic</a:t>
            </a:r>
            <a:r>
              <a:rPr lang="en-US" sz="1300" dirty="0">
                <a:solidFill>
                  <a:srgbClr val="FFFFFF"/>
                </a:solidFill>
              </a:rPr>
              <a:t>. Nicolás M. Japas</a:t>
            </a:r>
          </a:p>
        </p:txBody>
      </p:sp>
    </p:spTree>
    <p:extLst>
      <p:ext uri="{BB962C8B-B14F-4D97-AF65-F5344CB8AC3E}">
        <p14:creationId xmlns:p14="http://schemas.microsoft.com/office/powerpoint/2010/main" val="34088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 dirty="0"/>
              <a:t>Case </a:t>
            </a:r>
            <a:r>
              <a:rPr lang="es-ES" sz="5400" dirty="0" err="1"/>
              <a:t>Study</a:t>
            </a:r>
            <a:r>
              <a:rPr lang="es-ES" sz="5400" dirty="0"/>
              <a:t>: Bitcoin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 dirty="0" err="1"/>
              <a:t>Section</a:t>
            </a:r>
            <a:r>
              <a:rPr lang="es-ES" sz="2000" dirty="0"/>
              <a:t> B</a:t>
            </a:r>
          </a:p>
        </p:txBody>
      </p:sp>
    </p:spTree>
    <p:extLst>
      <p:ext uri="{BB962C8B-B14F-4D97-AF65-F5344CB8AC3E}">
        <p14:creationId xmlns:p14="http://schemas.microsoft.com/office/powerpoint/2010/main" val="24064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Bitcoin data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Bitcoin is traded 24/7 world-wide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 trend can be found by decomposing its data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Bitcoin has no seasonality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C9FC54C-3942-4D1E-8ADC-628F1C6A37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0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 dirty="0"/>
              <a:t>Time Series </a:t>
            </a:r>
            <a:r>
              <a:rPr lang="es-ES" sz="5400" dirty="0" err="1"/>
              <a:t>Using</a:t>
            </a:r>
            <a:r>
              <a:rPr lang="es-ES" sz="5400" dirty="0"/>
              <a:t> ARIMA </a:t>
            </a:r>
            <a:r>
              <a:rPr lang="es-ES" sz="5400" dirty="0" err="1"/>
              <a:t>Models</a:t>
            </a:r>
            <a:endParaRPr lang="es-ES" sz="5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 dirty="0" err="1"/>
              <a:t>Section</a:t>
            </a:r>
            <a:r>
              <a:rPr lang="es-ES" sz="2000" dirty="0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40996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effectLst/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ARIMA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AutoRegressive </a:t>
            </a:r>
            <a:r>
              <a:rPr lang="en-US" sz="2000" dirty="0">
                <a:solidFill>
                  <a:schemeClr val="bg1"/>
                </a:solidFill>
              </a:rPr>
              <a:t>Integrated Moving Average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Models fitted to time series data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Forecasting algorithm based on the idea that the information in the past values of the time series can be used to predict the future values</a:t>
            </a:r>
            <a:endParaRPr lang="es-ES" sz="2000" dirty="0">
              <a:solidFill>
                <a:schemeClr val="bg1"/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 descr="Graph on document with pen">
            <a:extLst>
              <a:ext uri="{FF2B5EF4-FFF2-40B4-BE49-F238E27FC236}">
                <a16:creationId xmlns:a16="http://schemas.microsoft.com/office/drawing/2014/main" id="{D183DBF1-8DEF-43F0-8EC0-6D692CC75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4" r="15562" b="-1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08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Stationary Data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3064631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Data must be stationary</a:t>
            </a:r>
          </a:p>
          <a:p>
            <a:r>
              <a:rPr lang="en-US" sz="2000" dirty="0">
                <a:solidFill>
                  <a:schemeClr val="bg1"/>
                </a:solidFill>
              </a:rPr>
              <a:t>Differencing to remove the trend</a:t>
            </a:r>
            <a:endParaRPr lang="es-ES" sz="2000" dirty="0">
              <a:solidFill>
                <a:schemeClr val="bg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5B69DC7A-111C-48C7-AAF3-C392C1A56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593" y="1588774"/>
            <a:ext cx="7708407" cy="42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95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ACF - PACF</a:t>
            </a:r>
            <a:endParaRPr lang="es-ES" sz="380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70" y="1909192"/>
            <a:ext cx="3687882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order p and q can be determined using the sample autocorrelation function (ACF), partial autocorrelation function (PACF)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AE5CEC1B-A251-4E15-8AD3-E86D604BD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85651" y="736936"/>
            <a:ext cx="7606349" cy="538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1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 dirty="0" err="1"/>
              <a:t>Feature</a:t>
            </a:r>
            <a:r>
              <a:rPr lang="es-ES" sz="5400" dirty="0"/>
              <a:t> </a:t>
            </a:r>
            <a:r>
              <a:rPr lang="es-ES" sz="5400" dirty="0" err="1"/>
              <a:t>Selection</a:t>
            </a:r>
            <a:endParaRPr lang="es-ES" sz="5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 dirty="0" err="1"/>
              <a:t>Section</a:t>
            </a:r>
            <a:r>
              <a:rPr lang="es-ES" sz="2000" dirty="0"/>
              <a:t> D</a:t>
            </a:r>
          </a:p>
        </p:txBody>
      </p:sp>
    </p:spTree>
    <p:extLst>
      <p:ext uri="{BB962C8B-B14F-4D97-AF65-F5344CB8AC3E}">
        <p14:creationId xmlns:p14="http://schemas.microsoft.com/office/powerpoint/2010/main" val="18878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15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Google Trends</a:t>
            </a:r>
            <a:endParaRPr lang="es-ES" sz="380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123" name="Straight Connector 117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How many Google searches with the word ‘bitcoin’?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Historical and real-time data</a:t>
            </a:r>
          </a:p>
        </p:txBody>
      </p:sp>
      <p:cxnSp>
        <p:nvCxnSpPr>
          <p:cNvPr id="124" name="Straight Connector 119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, histogram&#10;&#10;Description automatically generated">
            <a:extLst>
              <a:ext uri="{FF2B5EF4-FFF2-40B4-BE49-F238E27FC236}">
                <a16:creationId xmlns:a16="http://schemas.microsoft.com/office/drawing/2014/main" id="{CA607212-6D57-4CB7-B5C5-7FA619F6D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871971"/>
            <a:ext cx="5666547" cy="5114058"/>
          </a:xfrm>
          <a:prstGeom prst="rect">
            <a:avLst/>
          </a:prstGeom>
        </p:spPr>
      </p:pic>
      <p:pic>
        <p:nvPicPr>
          <p:cNvPr id="45" name="Picture 44" descr="Icon&#10;&#10;Description automatically generated with low confidence">
            <a:extLst>
              <a:ext uri="{FF2B5EF4-FFF2-40B4-BE49-F238E27FC236}">
                <a16:creationId xmlns:a16="http://schemas.microsoft.com/office/drawing/2014/main" id="{5957AF8C-432B-4FBA-9839-BFDA01421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3" y="341377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37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Twitter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How many tweets are there whit the word ‘bitcoin’, ‘</a:t>
            </a:r>
            <a:r>
              <a:rPr lang="en-US" sz="2000">
                <a:solidFill>
                  <a:schemeClr val="bg1"/>
                </a:solidFill>
              </a:rPr>
              <a:t>btc</a:t>
            </a:r>
            <a:r>
              <a:rPr lang="en-US" sz="2000" dirty="0">
                <a:solidFill>
                  <a:schemeClr val="bg1"/>
                </a:solidFill>
              </a:rPr>
              <a:t>’, etc.?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Historical and real-time data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82FEAF76-A6E5-4B83-ABCE-8FDF14D61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857804"/>
            <a:ext cx="5666547" cy="5142391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83910B8C-612A-404F-9C89-4B574FE36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72" y="3480475"/>
            <a:ext cx="2076428" cy="20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6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8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Market Cap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97" name="Straight Connector 9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Calculated using the total number of bitcoins in circulation</a:t>
            </a:r>
          </a:p>
        </p:txBody>
      </p:sp>
      <p:cxnSp>
        <p:nvCxnSpPr>
          <p:cNvPr id="98" name="Straight Connector 9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12D35B49-8340-4015-B98D-B3C7144C9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871971"/>
            <a:ext cx="5666547" cy="5114058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433E689-71D8-4F97-BCDD-A47B46273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9013">
            <a:off x="819853" y="3273464"/>
            <a:ext cx="2210623" cy="22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0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blurry image of a street at night&#10;&#10;Description automatically generated with low confidence">
            <a:extLst>
              <a:ext uri="{FF2B5EF4-FFF2-40B4-BE49-F238E27FC236}">
                <a16:creationId xmlns:a16="http://schemas.microsoft.com/office/drawing/2014/main" id="{9DE0541B-C706-413B-AAED-CC9EFA6D3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6" r="4792" b="-9"/>
          <a:stretch/>
        </p:blipFill>
        <p:spPr>
          <a:xfrm>
            <a:off x="4808765" y="10"/>
            <a:ext cx="7383236" cy="6857990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6EA23B6-4B44-4D76-87BA-D81CE35EDB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EEEAE0B-25B7-437B-B834-B70A9354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365125"/>
            <a:ext cx="6179700" cy="1325563"/>
          </a:xfrm>
        </p:spPr>
        <p:txBody>
          <a:bodyPr>
            <a:normAutofit/>
          </a:bodyPr>
          <a:lstStyle/>
          <a:p>
            <a:r>
              <a:rPr lang="es-ES"/>
              <a:t>Table of Contents</a:t>
            </a:r>
          </a:p>
        </p:txBody>
      </p:sp>
      <p:graphicFrame>
        <p:nvGraphicFramePr>
          <p:cNvPr id="30" name="Content Placeholder 25">
            <a:extLst>
              <a:ext uri="{FF2B5EF4-FFF2-40B4-BE49-F238E27FC236}">
                <a16:creationId xmlns:a16="http://schemas.microsoft.com/office/drawing/2014/main" id="{BF6AD004-1EB8-41E5-ACDF-6662E27B8D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385660"/>
              </p:ext>
            </p:extLst>
          </p:nvPr>
        </p:nvGraphicFramePr>
        <p:xfrm>
          <a:off x="804673" y="2022601"/>
          <a:ext cx="4655602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4199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Volume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Calculated using the total number of bitcoins in circulation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0F9D291-920C-4391-9A48-FA73CA464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992385"/>
            <a:ext cx="5666547" cy="487323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860A253-A3A6-4A2E-B2C7-8E1CCB41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9013">
            <a:off x="819853" y="3273464"/>
            <a:ext cx="2210623" cy="22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Volume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Calculated using the total number of bitcoins in circulation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0F9D291-920C-4391-9A48-FA73CA464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453" y="992385"/>
            <a:ext cx="5666547" cy="487323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A860A253-A3A6-4A2E-B2C7-8E1CCB419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9013">
            <a:off x="819853" y="3273464"/>
            <a:ext cx="2210623" cy="221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3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1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Exploration: Data Viz</a:t>
            </a:r>
            <a:endParaRPr lang="es-ES" sz="3800" dirty="0">
              <a:solidFill>
                <a:schemeClr val="bg1"/>
              </a:solidFill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cxnSp>
        <p:nvCxnSpPr>
          <p:cNvPr id="128" name="Straight Connector 11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220331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Showing the relations between the X features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shoji, crossword puzzle, colorful, red&#10;&#10;Description automatically generated">
            <a:extLst>
              <a:ext uri="{FF2B5EF4-FFF2-40B4-BE49-F238E27FC236}">
                <a16:creationId xmlns:a16="http://schemas.microsoft.com/office/drawing/2014/main" id="{FBD35018-2BA8-4981-8E04-9091C5F1D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7" y="0"/>
            <a:ext cx="6857994" cy="68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7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95216433-8AC6-4650-8DAD-55D9424C62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35683" y="1243274"/>
            <a:ext cx="5460317" cy="5384127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1E6BEAAF-E694-4EA3-9209-F9A1E45CD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096000" y="1243273"/>
            <a:ext cx="5460317" cy="53841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1A90697-8904-41DC-9C0B-F7B2E3AD6FC6}"/>
              </a:ext>
            </a:extLst>
          </p:cNvPr>
          <p:cNvSpPr txBox="1"/>
          <p:nvPr/>
        </p:nvSpPr>
        <p:spPr>
          <a:xfrm>
            <a:off x="635683" y="364279"/>
            <a:ext cx="24377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Tweets</a:t>
            </a:r>
            <a:endParaRPr lang="es-ES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57A859-DC5A-451B-A616-1388742D5773}"/>
              </a:ext>
            </a:extLst>
          </p:cNvPr>
          <p:cNvSpPr txBox="1"/>
          <p:nvPr/>
        </p:nvSpPr>
        <p:spPr>
          <a:xfrm>
            <a:off x="6096000" y="364279"/>
            <a:ext cx="344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Google Trends</a:t>
            </a:r>
            <a:endParaRPr lang="es-ES" sz="3600" dirty="0"/>
          </a:p>
        </p:txBody>
      </p:sp>
    </p:spTree>
    <p:extLst>
      <p:ext uri="{BB962C8B-B14F-4D97-AF65-F5344CB8AC3E}">
        <p14:creationId xmlns:p14="http://schemas.microsoft.com/office/powerpoint/2010/main" val="3968959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1C05C4E-6134-46A5-BD7E-B763F52D5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4632" y="1363530"/>
            <a:ext cx="2560320" cy="252459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BE248B50-9C0E-44FD-B68F-B65204479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354631" y="3243130"/>
            <a:ext cx="2560320" cy="252459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57D32E2-A473-4C39-9C80-6A5770D65E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35726" y="1858830"/>
            <a:ext cx="2560320" cy="2524594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599DA726-C8BA-4786-A501-79DA882401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120662" y="3587370"/>
            <a:ext cx="2560320" cy="2521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329894-6131-4174-800F-6EBFE32FC6B4}"/>
              </a:ext>
            </a:extLst>
          </p:cNvPr>
          <p:cNvSpPr txBox="1"/>
          <p:nvPr/>
        </p:nvSpPr>
        <p:spPr>
          <a:xfrm>
            <a:off x="484632" y="838648"/>
            <a:ext cx="1421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Open</a:t>
            </a:r>
            <a:endParaRPr lang="es-E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D2BD7-23B7-4BF9-BAF7-9A3E7F2FD3B0}"/>
              </a:ext>
            </a:extLst>
          </p:cNvPr>
          <p:cNvSpPr txBox="1"/>
          <p:nvPr/>
        </p:nvSpPr>
        <p:spPr>
          <a:xfrm>
            <a:off x="6224630" y="1333948"/>
            <a:ext cx="1981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Volume</a:t>
            </a:r>
            <a:endParaRPr lang="es-E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CA7C6-8353-43EF-B9B0-08860EC2DBB1}"/>
              </a:ext>
            </a:extLst>
          </p:cNvPr>
          <p:cNvSpPr txBox="1"/>
          <p:nvPr/>
        </p:nvSpPr>
        <p:spPr>
          <a:xfrm>
            <a:off x="3354631" y="2718248"/>
            <a:ext cx="1421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Close</a:t>
            </a:r>
            <a:endParaRPr lang="es-E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17E96-34D5-484B-A0E8-005AD3AF2252}"/>
              </a:ext>
            </a:extLst>
          </p:cNvPr>
          <p:cNvSpPr txBox="1"/>
          <p:nvPr/>
        </p:nvSpPr>
        <p:spPr>
          <a:xfrm>
            <a:off x="9135595" y="3061148"/>
            <a:ext cx="2325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Marketcap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78793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 dirty="0" err="1"/>
              <a:t>Analysis</a:t>
            </a:r>
            <a:r>
              <a:rPr lang="es-ES" sz="5400" dirty="0"/>
              <a:t> and </a:t>
            </a:r>
            <a:r>
              <a:rPr lang="es-ES" sz="5400" dirty="0" err="1"/>
              <a:t>Predictions</a:t>
            </a:r>
            <a:endParaRPr lang="es-ES" sz="54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 dirty="0" err="1"/>
              <a:t>Section</a:t>
            </a:r>
            <a:r>
              <a:rPr lang="es-ES" sz="2000" dirty="0"/>
              <a:t> E</a:t>
            </a:r>
          </a:p>
        </p:txBody>
      </p:sp>
    </p:spTree>
    <p:extLst>
      <p:ext uri="{BB962C8B-B14F-4D97-AF65-F5344CB8AC3E}">
        <p14:creationId xmlns:p14="http://schemas.microsoft.com/office/powerpoint/2010/main" val="2291635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C84AA0F-C38E-461B-9F8D-BE43CB227794}"/>
              </a:ext>
            </a:extLst>
          </p:cNvPr>
          <p:cNvSpPr txBox="1">
            <a:spLocks/>
          </p:cNvSpPr>
          <p:nvPr/>
        </p:nvSpPr>
        <p:spPr>
          <a:xfrm>
            <a:off x="804672" y="1122363"/>
            <a:ext cx="330813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FFFFFF"/>
                </a:solidFill>
              </a:rPr>
              <a:t>Diagnostics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10" name="Content Placeholder 12" descr="Chart&#10;&#10;Description automatically generated with medium confidence">
            <a:extLst>
              <a:ext uri="{FF2B5EF4-FFF2-40B4-BE49-F238E27FC236}">
                <a16:creationId xmlns:a16="http://schemas.microsoft.com/office/drawing/2014/main" id="{69E19CEC-444C-401A-AE74-D80664BD5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996" y="1146725"/>
            <a:ext cx="6274296" cy="456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2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606F96-0EE6-4267-AFC9-3804AA9549D5}"/>
              </a:ext>
            </a:extLst>
          </p:cNvPr>
          <p:cNvSpPr txBox="1">
            <a:spLocks/>
          </p:cNvSpPr>
          <p:nvPr/>
        </p:nvSpPr>
        <p:spPr>
          <a:xfrm>
            <a:off x="3779983" y="381158"/>
            <a:ext cx="7565644" cy="12070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/>
              <a:t>Predictions</a:t>
            </a:r>
            <a:endParaRPr lang="en-US" sz="6000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F8C10D4-46B4-4AF0-8771-F3730015FF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140521" y="2050523"/>
            <a:ext cx="6336723" cy="4303952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ED1621AD-064F-4DFD-B09A-2F9C944525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75360" y="924715"/>
            <a:ext cx="4053837" cy="280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52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D28E2C-566A-4616-B51E-D700CDB40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7" t="8627" r="16248" b="5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35" name="Freeform: Shape 29">
            <a:extLst>
              <a:ext uri="{FF2B5EF4-FFF2-40B4-BE49-F238E27FC236}">
                <a16:creationId xmlns:a16="http://schemas.microsoft.com/office/drawing/2014/main" id="{E1223861-A3E8-48E6-8C01-F3C9AD22D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Freeform: Shape 31">
            <a:extLst>
              <a:ext uri="{FF2B5EF4-FFF2-40B4-BE49-F238E27FC236}">
                <a16:creationId xmlns:a16="http://schemas.microsoft.com/office/drawing/2014/main" id="{CE940727-F42D-4F2B-AF71-DA5D9FAB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45CB6B6-8264-4C5A-A259-62CC449D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775633"/>
            <a:ext cx="5291328" cy="2707574"/>
          </a:xfrm>
        </p:spPr>
        <p:txBody>
          <a:bodyPr anchor="b">
            <a:normAutofit/>
          </a:bodyPr>
          <a:lstStyle/>
          <a:p>
            <a:pPr algn="l"/>
            <a:r>
              <a:rPr lang="es-ES" sz="5400"/>
              <a:t>What is Trading?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1DC2FE1-CC77-4307-997D-00464CD50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629511"/>
            <a:ext cx="4169664" cy="1155525"/>
          </a:xfrm>
        </p:spPr>
        <p:txBody>
          <a:bodyPr anchor="t">
            <a:normAutofit/>
          </a:bodyPr>
          <a:lstStyle/>
          <a:p>
            <a:pPr algn="l"/>
            <a:r>
              <a:rPr lang="es-ES" sz="2000"/>
              <a:t>Section A</a:t>
            </a:r>
          </a:p>
        </p:txBody>
      </p:sp>
    </p:spTree>
    <p:extLst>
      <p:ext uri="{BB962C8B-B14F-4D97-AF65-F5344CB8AC3E}">
        <p14:creationId xmlns:p14="http://schemas.microsoft.com/office/powerpoint/2010/main" val="2710929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What is Trading?</a:t>
            </a:r>
            <a:endParaRPr lang="es-ES" dirty="0"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81AECE8-FDD4-44EE-B8B1-75D741909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3" y="2191807"/>
            <a:ext cx="4379292" cy="3985156"/>
          </a:xfrm>
          <a:prstGeom prst="rect">
            <a:avLst/>
          </a:prstGeom>
        </p:spPr>
      </p:pic>
      <p:graphicFrame>
        <p:nvGraphicFramePr>
          <p:cNvPr id="10" name="Subtitle 2">
            <a:extLst>
              <a:ext uri="{FF2B5EF4-FFF2-40B4-BE49-F238E27FC236}">
                <a16:creationId xmlns:a16="http://schemas.microsoft.com/office/drawing/2014/main" id="{CC81E56D-AD4A-4227-8DC4-A4B7C39429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48452"/>
              </p:ext>
            </p:extLst>
          </p:nvPr>
        </p:nvGraphicFramePr>
        <p:xfrm>
          <a:off x="838200" y="2191807"/>
          <a:ext cx="4936067" cy="3985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6832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72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effectLst/>
                <a:latin typeface="Roboto Condensed" pitchFamily="2" charset="0"/>
                <a:ea typeface="Roboto Condensed" pitchFamily="2" charset="0"/>
                <a:cs typeface="Calibri" panose="020F0502020204030204" pitchFamily="34" charset="0"/>
              </a:rPr>
              <a:t>What is Trading?</a:t>
            </a:r>
            <a:endParaRPr lang="es-ES" dirty="0">
              <a:latin typeface="Roboto Condensed" pitchFamily="2" charset="0"/>
              <a:ea typeface="Roboto Condensed" pitchFamily="2" charset="0"/>
              <a:cs typeface="Calibri" panose="020F050202020403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9B94A6-17F7-4AE4-8BE3-4BAD5C76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2000" dirty="0"/>
              <a:t>Active participation in the markets</a:t>
            </a:r>
          </a:p>
          <a:p>
            <a:endParaRPr lang="en-US" sz="2000" dirty="0"/>
          </a:p>
          <a:p>
            <a:r>
              <a:rPr lang="en-US" sz="2000" dirty="0"/>
              <a:t>Instead of buy-and-hold strategy (investors)</a:t>
            </a:r>
          </a:p>
          <a:p>
            <a:endParaRPr lang="en-US" sz="2000" dirty="0"/>
          </a:p>
          <a:p>
            <a:r>
              <a:rPr lang="en-US" sz="2000" dirty="0"/>
              <a:t>Success depends on trader’s ability to be profitable over time</a:t>
            </a:r>
          </a:p>
          <a:p>
            <a:endParaRPr lang="es-ES" sz="2000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81AECE8-FDD4-44EE-B8B1-75D741909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3" y="2191807"/>
            <a:ext cx="4379292" cy="39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15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Kinds of Analysis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1533D31-4008-4E04-B506-03B07C5B7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Fundamental</a:t>
            </a:r>
            <a:endParaRPr lang="en-US" sz="200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Try to measure ‘intrinsic value’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Look at economic and financial factors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Technical</a:t>
            </a:r>
            <a:endParaRPr lang="en-US" sz="200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/>
              <a:t>Focused on statistical trends and movements in price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E7625227-810D-4DE4-B1E6-EB2895C296B2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648064"/>
            <a:ext cx="4935970" cy="30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84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Kinds of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2F7548-7090-4CA1-862D-EFCE77BFBB5C}"/>
              </a:ext>
            </a:extLst>
          </p:cNvPr>
          <p:cNvSpPr/>
          <p:nvPr/>
        </p:nvSpPr>
        <p:spPr>
          <a:xfrm>
            <a:off x="660400" y="3587484"/>
            <a:ext cx="4935970" cy="1193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1533D31-4008-4E04-B506-03B07C5B7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Fundamental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Try to measure ‘intrinsic value’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Look at economic and financial factors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Technical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Focused on statistical trends and movements in price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E7625227-810D-4DE4-B1E6-EB2895C296B2}"/>
              </a:ext>
            </a:extLst>
          </p:cNvPr>
          <p:cNvPicPr>
            <a:picLocks noGrp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734" y="2648064"/>
            <a:ext cx="4935970" cy="307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57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305265DC-CF6B-4AE8-B3F3-2A7A1637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32C23-C097-4063-BD0F-D8F3A5824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804"/>
            <a:ext cx="4391024" cy="19078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Advantages of Algorithmic Trading?</a:t>
            </a:r>
          </a:p>
        </p:txBody>
      </p:sp>
      <p:pic>
        <p:nvPicPr>
          <p:cNvPr id="19" name="Content Placeholder 18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F2CB0CE5-2856-4975-A43F-91FE43855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1" b="3385"/>
          <a:stretch/>
        </p:blipFill>
        <p:spPr>
          <a:xfrm>
            <a:off x="20" y="2"/>
            <a:ext cx="12191980" cy="3418853"/>
          </a:xfrm>
          <a:custGeom>
            <a:avLst/>
            <a:gdLst/>
            <a:ahLst/>
            <a:cxnLst/>
            <a:rect l="l" t="t" r="r" b="b"/>
            <a:pathLst>
              <a:path w="12192000" h="3418853">
                <a:moveTo>
                  <a:pt x="0" y="0"/>
                </a:moveTo>
                <a:lnTo>
                  <a:pt x="12192000" y="0"/>
                </a:lnTo>
                <a:lnTo>
                  <a:pt x="12192000" y="227978"/>
                </a:lnTo>
                <a:lnTo>
                  <a:pt x="12192000" y="2065168"/>
                </a:lnTo>
                <a:lnTo>
                  <a:pt x="12192000" y="3342653"/>
                </a:lnTo>
                <a:lnTo>
                  <a:pt x="9439275" y="3418853"/>
                </a:lnTo>
                <a:lnTo>
                  <a:pt x="5572127" y="3171203"/>
                </a:lnTo>
                <a:lnTo>
                  <a:pt x="0" y="3342653"/>
                </a:lnTo>
                <a:lnTo>
                  <a:pt x="0" y="2065168"/>
                </a:lnTo>
                <a:lnTo>
                  <a:pt x="0" y="227978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7EA779C-87BF-454F-919D-A3DA98FD8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59818"/>
            <a:ext cx="12192000" cy="757168"/>
            <a:chOff x="0" y="2959818"/>
            <a:chExt cx="12192000" cy="75716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C2E702-9A3E-420B-81FC-693685CAF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A40418-2F7D-4A2A-84C0-1A72B0307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5A994C2-F61C-49F1-90BC-8C55118FA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4200" y="4197093"/>
            <a:ext cx="6070599" cy="164884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Process huge amounts of data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Automated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alpha val="80000"/>
                  </a:schemeClr>
                </a:solidFill>
              </a:rPr>
              <a:t>Emotions!</a:t>
            </a:r>
          </a:p>
        </p:txBody>
      </p:sp>
    </p:spTree>
    <p:extLst>
      <p:ext uri="{BB962C8B-B14F-4D97-AF65-F5344CB8AC3E}">
        <p14:creationId xmlns:p14="http://schemas.microsoft.com/office/powerpoint/2010/main" val="202033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8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9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B7CDB2F-015A-45E4-B209-1664AA65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Candlesticks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DC0C25-7FBA-4D59-B3D5-D8A2BE160C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121763"/>
            <a:ext cx="5157216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‘Japanese Candles’, ‘OHLC’ charts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Visualize 4 prices at the same time</a:t>
            </a:r>
          </a:p>
        </p:txBody>
      </p:sp>
      <p:pic>
        <p:nvPicPr>
          <p:cNvPr id="13" name="Content Placeholder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7E0E7E38-4D3A-4A64-AE1A-9514E0B06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42" y="2291380"/>
            <a:ext cx="4736963" cy="211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09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</TotalTime>
  <Words>376</Words>
  <Application>Microsoft Office PowerPoint</Application>
  <PresentationFormat>Widescreen</PresentationFormat>
  <Paragraphs>91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Roboto Condensed</vt:lpstr>
      <vt:lpstr>Office Theme</vt:lpstr>
      <vt:lpstr>Machine Learning for Algorithmic Trading</vt:lpstr>
      <vt:lpstr>Table of Contents</vt:lpstr>
      <vt:lpstr>What is Trading?</vt:lpstr>
      <vt:lpstr>What is Trading?</vt:lpstr>
      <vt:lpstr>What is Trading?</vt:lpstr>
      <vt:lpstr>Kinds of Analysis</vt:lpstr>
      <vt:lpstr>Kinds of Analysis</vt:lpstr>
      <vt:lpstr>Advantages of Algorithmic Trading?</vt:lpstr>
      <vt:lpstr>Candlesticks</vt:lpstr>
      <vt:lpstr>Case Study: Bitcoin</vt:lpstr>
      <vt:lpstr>Bitcoin data</vt:lpstr>
      <vt:lpstr>Time Series Using ARIMA Models</vt:lpstr>
      <vt:lpstr>ARIMA</vt:lpstr>
      <vt:lpstr>Stationary Data</vt:lpstr>
      <vt:lpstr>ACF - PACF</vt:lpstr>
      <vt:lpstr>Feature Selection</vt:lpstr>
      <vt:lpstr>Google Trends</vt:lpstr>
      <vt:lpstr>Twitter</vt:lpstr>
      <vt:lpstr>Market Cap</vt:lpstr>
      <vt:lpstr>Volume</vt:lpstr>
      <vt:lpstr>Volume</vt:lpstr>
      <vt:lpstr>Exploration: Data Viz</vt:lpstr>
      <vt:lpstr>PowerPoint Presentation</vt:lpstr>
      <vt:lpstr>PowerPoint Presentation</vt:lpstr>
      <vt:lpstr>Analysis and Predictions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Algorithmic Trading</dc:title>
  <dc:creator>Nicolas Japas</dc:creator>
  <cp:lastModifiedBy>Nicolas Japas</cp:lastModifiedBy>
  <cp:revision>38</cp:revision>
  <dcterms:created xsi:type="dcterms:W3CDTF">2021-03-11T13:34:44Z</dcterms:created>
  <dcterms:modified xsi:type="dcterms:W3CDTF">2021-03-11T19:41:46Z</dcterms:modified>
</cp:coreProperties>
</file>